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  <p:sldMasterId id="2147483854" r:id="rId2"/>
  </p:sldMasterIdLst>
  <p:notesMasterIdLst>
    <p:notesMasterId r:id="rId14"/>
  </p:notesMasterIdLst>
  <p:sldIdLst>
    <p:sldId id="256" r:id="rId3"/>
    <p:sldId id="257" r:id="rId4"/>
    <p:sldId id="258" r:id="rId5"/>
    <p:sldId id="260" r:id="rId6"/>
    <p:sldId id="272" r:id="rId7"/>
    <p:sldId id="283" r:id="rId8"/>
    <p:sldId id="284" r:id="rId9"/>
    <p:sldId id="263" r:id="rId10"/>
    <p:sldId id="265" r:id="rId11"/>
    <p:sldId id="268" r:id="rId12"/>
    <p:sldId id="275" r:id="rId13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адіна Тетяна Михайлівна" initials="АТМ" lastIdx="2" clrIdx="0">
    <p:extLst>
      <p:ext uri="{19B8F6BF-5375-455C-9EA6-DF929625EA0E}">
        <p15:presenceInfo xmlns:p15="http://schemas.microsoft.com/office/powerpoint/2012/main" userId="S-1-5-21-3441917141-1351904306-3824956341-3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624" autoAdjust="0"/>
  </p:normalViewPr>
  <p:slideViewPr>
    <p:cSldViewPr>
      <p:cViewPr varScale="1">
        <p:scale>
          <a:sx n="96" d="100"/>
          <a:sy n="96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4649935651200997"/>
          <c:y val="3.5555363401497411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12677844054691E-2"/>
                  <c:y val="-8.1250027343350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3647411841162199E-3"/>
                  <c:y val="-6.87500627288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7231723515479022E-3"/>
                  <c:y val="-9.1485061780532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78551</c:v>
                </c:pt>
                <c:pt idx="1">
                  <c:v>1890</c:v>
                </c:pt>
                <c:pt idx="2">
                  <c:v>61556</c:v>
                </c:pt>
                <c:pt idx="3">
                  <c:v>15105</c:v>
                </c:pt>
                <c:pt idx="4">
                  <c:v>1185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765737548019581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182222624231525E-2"/>
                  <c:y val="-6.7315341022412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8089425658702049E-3"/>
                  <c:y val="-8.1106683847298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1990288540824711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059332640522621E-2"/>
                  <c:y val="-8.1536714335456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81340</c:v>
                </c:pt>
                <c:pt idx="1">
                  <c:v>1394</c:v>
                </c:pt>
                <c:pt idx="2">
                  <c:v>62941</c:v>
                </c:pt>
                <c:pt idx="3">
                  <c:v>17005</c:v>
                </c:pt>
                <c:pt idx="4">
                  <c:v>1245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3498745960380016E-2"/>
                  <c:y val="-8.0388679621110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2326034570395657E-3"/>
                  <c:y val="-7.273640160472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6300637195670486E-3"/>
                  <c:y val="-7.8268379685781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83080</c:v>
                </c:pt>
                <c:pt idx="1">
                  <c:v>1394</c:v>
                </c:pt>
                <c:pt idx="2">
                  <c:v>63633</c:v>
                </c:pt>
                <c:pt idx="3">
                  <c:v>18053</c:v>
                </c:pt>
                <c:pt idx="4">
                  <c:v>1274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533433354995955E-2"/>
                  <c:y val="-7.5171696942511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972643157643137E-2"/>
                  <c:y val="-8.4976700891534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9655013749701246E-2"/>
                  <c:y val="-7.844003159218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094223552348658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745896473646488E-2"/>
                  <c:y val="-8.170836624186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83062</c:v>
                </c:pt>
                <c:pt idx="1">
                  <c:v>1394</c:v>
                </c:pt>
                <c:pt idx="2">
                  <c:v>64944</c:v>
                </c:pt>
                <c:pt idx="3">
                  <c:v>16724</c:v>
                </c:pt>
                <c:pt idx="4">
                  <c:v>1329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1851062762937846E-2"/>
                  <c:y val="-8.170836624186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533433354995955E-2"/>
                  <c:y val="-8.8245035541209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4337384341759473E-2"/>
                  <c:y val="-7.844003159218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1851062762937846E-2"/>
                  <c:y val="-8.170836624186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4337384341759355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84208</c:v>
                </c:pt>
                <c:pt idx="1">
                  <c:v>1394</c:v>
                </c:pt>
                <c:pt idx="2">
                  <c:v>65270</c:v>
                </c:pt>
                <c:pt idx="3">
                  <c:v>17544</c:v>
                </c:pt>
                <c:pt idx="4">
                  <c:v>1375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34576416"/>
        <c:axId val="1634577504"/>
        <c:axId val="0"/>
      </c:bar3DChart>
      <c:catAx>
        <c:axId val="1634576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34577504"/>
        <c:crosses val="autoZero"/>
        <c:auto val="1"/>
        <c:lblAlgn val="ctr"/>
        <c:lblOffset val="100"/>
        <c:noMultiLvlLbl val="0"/>
      </c:catAx>
      <c:valAx>
        <c:axId val="163457750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634576416"/>
        <c:crosses val="autoZero"/>
        <c:crossBetween val="between"/>
      </c:valAx>
    </c:plotArea>
    <c:legend>
      <c:legendPos val="b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1455003033094655"/>
          <c:y val="0.90671297922600169"/>
          <c:w val="0.1796079934087953"/>
          <c:h val="7.6945347525626193E-2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058519063270254"/>
          <c:y val="2.9574593916131178E-2"/>
          <c:w val="0.640685326999065"/>
          <c:h val="0.970425406083868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629833770778653"/>
                  <c:y val="3.9400234355511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26169072615923"/>
                  <c:y val="2.2744226110518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4896132484787825"/>
                  <c:y val="2.709707091368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38335312773403329"/>
                  <c:y val="3.1480268426163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48958267716535431"/>
                  <c:y val="3.251045699107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0397310819938451E-2"/>
                  <c:y val="3.0006878320709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pattFill prst="pct5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Аркуш1!$B$2:$B$7</c:f>
              <c:numCache>
                <c:formatCode>General</c:formatCode>
                <c:ptCount val="6"/>
              </c:numCache>
            </c:numRef>
          </c:val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/>
          </c:spPr>
          <c:invertIfNegative val="0"/>
          <c:dLbls>
            <c:dLbl>
              <c:idx val="5"/>
              <c:layout>
                <c:manualLayout>
                  <c:x val="-4.0580545131170341E-2"/>
                  <c:y val="2.73246161711704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Аркуш1!$C$2:$C$7</c:f>
              <c:numCache>
                <c:formatCode>General</c:formatCode>
                <c:ptCount val="6"/>
                <c:pt idx="0">
                  <c:v>75</c:v>
                </c:pt>
                <c:pt idx="1">
                  <c:v>83</c:v>
                </c:pt>
                <c:pt idx="2">
                  <c:v>29</c:v>
                </c:pt>
                <c:pt idx="3">
                  <c:v>112</c:v>
                </c:pt>
                <c:pt idx="4">
                  <c:v>187</c:v>
                </c:pt>
                <c:pt idx="5">
                  <c:v>12</c:v>
                </c:pt>
              </c:numCache>
            </c:numRef>
          </c:val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898174539112232E-2"/>
                  <c:y val="-3.631132488547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0580545131170286E-2"/>
                  <c:y val="-4.4092323075213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45896473646488E-2"/>
                  <c:y val="-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945286315286504E-2"/>
                  <c:y val="-4.5219915178506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306686670999191E-2"/>
                  <c:y val="-4.4092323075213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607901973527605E-3"/>
                  <c:y val="-3.105485658745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Аркуш1!$D$2:$D$7</c:f>
              <c:numCache>
                <c:formatCode>General</c:formatCode>
                <c:ptCount val="6"/>
                <c:pt idx="0">
                  <c:v>44</c:v>
                </c:pt>
                <c:pt idx="1">
                  <c:v>75</c:v>
                </c:pt>
                <c:pt idx="2">
                  <c:v>55</c:v>
                </c:pt>
                <c:pt idx="3">
                  <c:v>130</c:v>
                </c:pt>
                <c:pt idx="4">
                  <c:v>174</c:v>
                </c:pt>
                <c:pt idx="5">
                  <c:v>13</c:v>
                </c:pt>
              </c:numCache>
            </c:numRef>
          </c:val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215803947054064E-2"/>
                  <c:y val="-4.098692425675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851062762937846E-2"/>
                  <c:y val="-3.0740193192566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45896473646488E-2"/>
                  <c:y val="-4.440250127815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277659414440677E-2"/>
                  <c:y val="-3.41557702139631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898174539112288E-2"/>
                  <c:y val="-4.440250127815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972643157643252E-2"/>
                  <c:y val="-3.4155770213963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Аркуш1!$E$2:$E$7</c:f>
              <c:numCache>
                <c:formatCode>General</c:formatCode>
                <c:ptCount val="6"/>
                <c:pt idx="0">
                  <c:v>28</c:v>
                </c:pt>
                <c:pt idx="1">
                  <c:v>9</c:v>
                </c:pt>
                <c:pt idx="2">
                  <c:v>46</c:v>
                </c:pt>
                <c:pt idx="3">
                  <c:v>55</c:v>
                </c:pt>
                <c:pt idx="4">
                  <c:v>83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4574784"/>
        <c:axId val="1634575328"/>
      </c:barChart>
      <c:catAx>
        <c:axId val="1634574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634575328"/>
        <c:crosses val="autoZero"/>
        <c:auto val="0"/>
        <c:lblAlgn val="ctr"/>
        <c:lblOffset val="100"/>
        <c:noMultiLvlLbl val="0"/>
      </c:catAx>
      <c:valAx>
        <c:axId val="16345753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345747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accent3">
        <a:lumMod val="20000"/>
        <a:lumOff val="80000"/>
      </a:schemeClr>
    </a:solidFill>
    <a:ln>
      <a:noFill/>
    </a:ln>
    <a:effectLst/>
    <a:scene3d>
      <a:camera prst="orthographicFront"/>
      <a:lightRig rig="threePt" dir="t"/>
    </a:scene3d>
    <a:sp3d>
      <a:bevelB prst="relaxedInset"/>
    </a:sp3d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7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0813996833459281E-2"/>
          <c:y val="2.9518795041518598E-2"/>
          <c:w val="0.80402011269496965"/>
          <c:h val="0.817520176106975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4233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9505896332795179E-2"/>
                  <c:y val="5.079329528502238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5710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2674528443726908E-2"/>
                  <c:y val="4.526664995712475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5922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34563360"/>
        <c:axId val="1634568256"/>
        <c:axId val="1675834416"/>
      </c:bar3DChart>
      <c:catAx>
        <c:axId val="16345633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634568256"/>
        <c:crosses val="autoZero"/>
        <c:auto val="1"/>
        <c:lblAlgn val="ctr"/>
        <c:lblOffset val="100"/>
        <c:noMultiLvlLbl val="0"/>
      </c:catAx>
      <c:valAx>
        <c:axId val="16345682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34563360"/>
        <c:crosses val="autoZero"/>
        <c:crossBetween val="between"/>
      </c:valAx>
      <c:serAx>
        <c:axId val="1675834416"/>
        <c:scaling>
          <c:orientation val="minMax"/>
        </c:scaling>
        <c:delete val="1"/>
        <c:axPos val="b"/>
        <c:majorTickMark val="out"/>
        <c:minorTickMark val="none"/>
        <c:tickLblPos val="none"/>
        <c:crossAx val="1634568256"/>
        <c:crosses val="autoZero"/>
      </c:ser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24624640521751329"/>
          <c:y val="0.69409631754714796"/>
          <c:w val="0.50686401987530239"/>
          <c:h val="0.17235030531525394"/>
        </c:manualLayout>
      </c:layout>
      <c:overlay val="0"/>
      <c:txPr>
        <a:bodyPr/>
        <a:lstStyle/>
        <a:p>
          <a:pPr>
            <a:defRPr sz="1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8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540786066505432E-2"/>
          <c:y val="0.25994236639332813"/>
          <c:w val="0.98170395597070415"/>
          <c:h val="0.6163717625978821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930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34572064"/>
        <c:axId val="1634572608"/>
        <c:axId val="1675839408"/>
      </c:bar3DChart>
      <c:catAx>
        <c:axId val="16345720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1634572608"/>
        <c:crosses val="autoZero"/>
        <c:auto val="1"/>
        <c:lblAlgn val="ctr"/>
        <c:lblOffset val="100"/>
        <c:noMultiLvlLbl val="0"/>
      </c:catAx>
      <c:valAx>
        <c:axId val="16345726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34572064"/>
        <c:crosses val="autoZero"/>
        <c:crossBetween val="between"/>
      </c:valAx>
      <c:serAx>
        <c:axId val="1675839408"/>
        <c:scaling>
          <c:orientation val="minMax"/>
        </c:scaling>
        <c:delete val="1"/>
        <c:axPos val="b"/>
        <c:majorTickMark val="out"/>
        <c:minorTickMark val="none"/>
        <c:tickLblPos val="none"/>
        <c:crossAx val="1634572608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6142756368180751"/>
          <c:w val="0.99799701742541425"/>
          <c:h val="7.7649527439712568E-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7T11:21:49.604" idx="1">
    <p:pos x="5465" y="2750"/>
    <p:text/>
    <p:extLst>
      <p:ext uri="{C676402C-5697-4E1C-873F-D02D1690AC5C}">
        <p15:threadingInfo xmlns:p15="http://schemas.microsoft.com/office/powerpoint/2012/main" timeZoneBias="-120"/>
      </p:ext>
    </p:extLst>
  </p:cm>
  <p:cm authorId="1" dt="2019-12-17T11:21:56.446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0.01961</cdr:x>
      <cdr:y>3.96781E-7</cdr:y>
    </cdr:from>
    <cdr:to>
      <cdr:x>0.62745</cdr:x>
      <cdr:y>0.28571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28" y="1"/>
          <a:ext cx="2276006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Кількість      запитів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юридичних осіб 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667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293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5F8476-A3E3-49CF-8F56-4F1995652462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8932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492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6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3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8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9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397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08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19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898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26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55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53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425346" y="6286522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07ABEA76-F2DB-4332-A8BC-D79642203CAD}" type="slidenum">
              <a:rPr lang="uk-UA" sz="105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‹№›</a:t>
            </a:fld>
            <a:endParaRPr lang="uk-UA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24548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1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1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20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03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84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0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94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1216-0D6C-401F-9743-EB563245CF85}" type="datetimeFigureOut">
              <a:rPr lang="ru-RU" smtClean="0"/>
              <a:pPr/>
              <a:t>14.02.2023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1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6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29997" cy="6097879"/>
          </a:xfrm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Про роботу Архівного відділу 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міської ради у 2022 році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архіву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- 514,3 м2</a:t>
            </a:r>
            <a:b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архівосховищ  відділу    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371,4 м2.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протяжність стелажного покриття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2052,4пог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ov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38883" y="5302886"/>
            <a:ext cx="2558658" cy="13109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64000"/>
              </a:srgbClr>
            </a:outerShdw>
          </a:effectLst>
        </p:spPr>
      </p:pic>
      <p:pic>
        <p:nvPicPr>
          <p:cNvPr id="6" name="Рисунок 5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848872" cy="9087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 №1 – «Вінницька міська рада та її виконавчий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 2008 - 2009р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927847"/>
              </p:ext>
            </p:extLst>
          </p:nvPr>
        </p:nvGraphicFramePr>
        <p:xfrm>
          <a:off x="289247" y="1196752"/>
          <a:ext cx="7955161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5161"/>
              </a:tblGrid>
              <a:tr h="66286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Фонд  №1 – «Вінницька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міська  рада та її  виконавчий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комітет»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2008 – 2009 р.</a:t>
                      </a:r>
                      <a:endParaRPr lang="uk-UA" sz="1600" b="1" i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64138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Сканування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документів здійснюється на  </a:t>
                      </a:r>
                      <a:r>
                        <a:rPr lang="uk-UA" sz="1400" b="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книжковому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сканеру   </a:t>
                      </a: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тип 1 (ATIZ BookDrive Mark 2 Lite (Canon EOS750D) та тип 2 (CZUR M3000 Pro).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2022 році с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кановано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 – 2009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рік –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справ.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Всього скановано – 111 справ, що містять 17788 аркуші формату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А4.</a:t>
                      </a:r>
                      <a:endParaRPr lang="uk-UA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284379" y="3717032"/>
            <a:ext cx="8002397" cy="27903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uk-UA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Скановані документи розміщено на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 порталі міської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та на сайті відділу. 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 </a:t>
            </a:r>
            <a:r>
              <a:rPr lang="uk-UA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електронному </a:t>
            </a:r>
            <a:r>
              <a:rPr lang="uk-UA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вигляді розміщено наступні документи :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довідник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«Довідковий апарат фондів». Всього 1375 фондів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2022 році поповнився на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 фондів);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Архівні документи: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міської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1995-2006р.,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2008 (частково 2009р.)</a:t>
            </a:r>
            <a:endParaRPr lang="uk-UA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Замостянської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ради та її виконавчого комітету за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1993-2010р.;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Староміської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1995-2010р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Ленінської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районної ради та її виконавчого комітету за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1994-2010р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uk-UA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uk-UA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9742" y="2817425"/>
            <a:ext cx="4482498" cy="7155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50" b="1" spc="38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0393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Результат пошуку зображень за запитом &quot;фото архівосховищ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4221088"/>
            <a:ext cx="4006529" cy="2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зультат пошуку зображень за запитом &quot;фото привітань з днем працівників архівних установ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270" y="932342"/>
            <a:ext cx="4427290" cy="321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 descr="C:\Documents and Settings\egorova\Local Settings\Temporary Internet Files\Content.Word\фото 04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3237" y="3628404"/>
            <a:ext cx="4634787" cy="310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5" name="Рисунок 14" descr="D:\other\foto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46572" y="4116692"/>
            <a:ext cx="5209542" cy="8128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"/>
            <a:ext cx="7286677" cy="100637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599" y="1006377"/>
            <a:ext cx="5225489" cy="77099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6942" y="1813639"/>
            <a:ext cx="5225487" cy="108021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53237" y="2994639"/>
            <a:ext cx="5225487" cy="10624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Здійснення експертизи цінності документів, що утворилися в діяльності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суб’єктів господарювання, що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 (діяли, були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зареєстровані) на території міста.</a:t>
            </a:r>
          </a:p>
        </p:txBody>
      </p:sp>
      <p:sp>
        <p:nvSpPr>
          <p:cNvPr id="12" name="Скругленный прямоугольник 8"/>
          <p:cNvSpPr/>
          <p:nvPr/>
        </p:nvSpPr>
        <p:spPr>
          <a:xfrm>
            <a:off x="138599" y="1006696"/>
            <a:ext cx="5225489" cy="77099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24934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01.01.2023 року в архівному відділі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зареєстровано 1375 фонди, що налічують</a:t>
            </a:r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58318"/>
              </p:ext>
            </p:extLst>
          </p:nvPr>
        </p:nvGraphicFramePr>
        <p:xfrm>
          <a:off x="179510" y="1052736"/>
          <a:ext cx="8107266" cy="533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737"/>
                <a:gridCol w="831515"/>
                <a:gridCol w="900807"/>
                <a:gridCol w="831515"/>
                <a:gridCol w="831515"/>
                <a:gridCol w="970098"/>
                <a:gridCol w="1108687"/>
                <a:gridCol w="1039392"/>
              </a:tblGrid>
              <a:tr h="7221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 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Надійшло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2022 р.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Передано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ДАВО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2022р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Станом на 01.01.2023</a:t>
                      </a:r>
                    </a:p>
                    <a:p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974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1185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1245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1274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1329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1375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9527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15105</a:t>
                      </a:r>
                    </a:p>
                    <a:p>
                      <a:pPr algn="ctr"/>
                      <a:endParaRPr lang="uk-UA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18053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16724</a:t>
                      </a:r>
                    </a:p>
                    <a:p>
                      <a:pPr algn="ctr"/>
                      <a:endParaRPr lang="uk-UA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820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17544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736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61556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62941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63633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64944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326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65270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337349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1394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7364">
                <a:tc>
                  <a:txBody>
                    <a:bodyPr/>
                    <a:lstStyle/>
                    <a:p>
                      <a:r>
                        <a:rPr lang="uk-UA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78551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81340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83080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83062</a:t>
                      </a:r>
                    </a:p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1146</a:t>
                      </a:r>
                      <a:endParaRPr lang="ru-RU" sz="15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84208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4624"/>
            <a:ext cx="7286677" cy="95548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83350815"/>
              </p:ext>
            </p:extLst>
          </p:nvPr>
        </p:nvGraphicFramePr>
        <p:xfrm>
          <a:off x="627990" y="838774"/>
          <a:ext cx="8136904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4814441"/>
            <a:ext cx="8532440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з 1375 фондів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1150 (84%) - фонди періоду Незалежності України,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(утворилися з 1992р. та ліквідувалися станом на 01.01.2023року)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65 фондів списку №1 -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1085 фондів списку №3 - джерел комплектування архівного відділу.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періоду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незалежності  - 225 фондів.</a:t>
            </a:r>
            <a:endParaRPr lang="ru-RU" dirty="0"/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0095" cy="83099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Результати роботи експертної комісії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Архівного відділу у  2022р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dirty="0"/>
          </a:p>
        </p:txBody>
      </p:sp>
      <p:graphicFrame>
        <p:nvGraphicFramePr>
          <p:cNvPr id="7" name="Діаграма 6"/>
          <p:cNvGraphicFramePr/>
          <p:nvPr>
            <p:extLst>
              <p:ext uri="{D42A27DB-BD31-4B8C-83A1-F6EECF244321}">
                <p14:modId xmlns:p14="http://schemas.microsoft.com/office/powerpoint/2010/main" val="1564161756"/>
              </p:ext>
            </p:extLst>
          </p:nvPr>
        </p:nvGraphicFramePr>
        <p:xfrm>
          <a:off x="597283" y="948347"/>
          <a:ext cx="8136904" cy="3718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2871" y="52212"/>
            <a:ext cx="857224" cy="9286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2843" y="4699141"/>
            <a:ext cx="83257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 питань роботи ЕК до Архівного відділу звернулося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 суб'єкти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що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91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ніж у попередньому році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Проведено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засідань експертної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комісії, розглянуто та схвалено результати НТО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 55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господарювання, що на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суб'єктів менше, ніж  у попередньому році. </a:t>
            </a:r>
          </a:p>
          <a:p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28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суб'єктів господарювання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 консультації та роз'яснення з питання НТО документів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зменшилася кількість  ліквідованих суб'єктів господарювання, які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припинили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і передали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 до Архівного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 документи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кількості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326 справ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кадрових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 (особового складу).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Документи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 терміну зберігання прийнято в кількості 820 справ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(ВМР – 2013 рік).</a:t>
            </a:r>
            <a:endParaRPr lang="uk-UA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2400" y="152400"/>
            <a:ext cx="9140095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Результати роботи експертної комісії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Архівного відділу у  2022р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169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7929"/>
            <a:ext cx="9143998" cy="91074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7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науково-технічного опрацювання документів   у виконавчих органах міської ради </a:t>
            </a:r>
            <a:r>
              <a:rPr lang="uk-UA" sz="27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uk-UA" sz="27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7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18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(список №1 – джерел формування  НАФ України) станом на 01.01.2023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717275"/>
              </p:ext>
            </p:extLst>
          </p:nvPr>
        </p:nvGraphicFramePr>
        <p:xfrm>
          <a:off x="1" y="928681"/>
          <a:ext cx="9143998" cy="5929316"/>
        </p:xfrm>
        <a:graphic>
          <a:graphicData uri="http://schemas.openxmlformats.org/drawingml/2006/table">
            <a:tbl>
              <a:tblPr/>
              <a:tblGrid>
                <a:gridCol w="371707"/>
                <a:gridCol w="3865755"/>
                <a:gridCol w="1040780"/>
                <a:gridCol w="1709853"/>
                <a:gridCol w="2155903"/>
              </a:tblGrid>
              <a:tr h="65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Виконавчі органи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Здійснено НТО докум.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</a:t>
                      </a: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за </a:t>
                      </a:r>
                      <a:r>
                        <a:rPr lang="uk-UA" sz="1200" b="1" dirty="0">
                          <a:solidFill>
                            <a:srgbClr val="C00000"/>
                          </a:solidFill>
                          <a:latin typeface="Times New Roman"/>
                        </a:rPr>
                        <a:t>роки</a:t>
                      </a:r>
                      <a:r>
                        <a:rPr lang="uk-UA" sz="1200" dirty="0">
                          <a:latin typeface="Times New Roman"/>
                        </a:rPr>
                        <a:t> 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Архівного відділу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Протокол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ЕПК 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ДАВО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земельних ресурсів</a:t>
                      </a:r>
                      <a:endParaRPr lang="ru-RU" sz="1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2016-2020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№10 від 28.09.2021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</a:t>
                      </a:r>
                      <a:r>
                        <a:rPr lang="uk-UA" sz="1000" b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комунального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майна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№10 від 28.09.2021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житлового господарства                                  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№8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30.07.2021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архітектури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містобудування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2016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-2020</a:t>
                      </a:r>
                      <a:endParaRPr lang="uk-UA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№11 від 29.10.2021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енергетики,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транспорту та зв'язку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2013-2020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від 03.12.2021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№18 від 22.12.2021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економіки і інвестицій 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26.02.2021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№5</a:t>
                      </a:r>
                      <a:r>
                        <a:rPr lang="uk-UA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від 26.03.2021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комунального господарства та благоустрою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№12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27.11.2020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№2 від 25.02.2021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 ведення державного реєстру виборців м. Вінниці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2016-2019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№8 від 03.07.2021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22.10.2021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міського господарства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2018-2019</a:t>
                      </a:r>
                      <a:r>
                        <a:rPr lang="uk-UA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№11 від 29.10.2021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 міська</a:t>
                      </a:r>
                      <a:r>
                        <a:rPr lang="ru-RU" sz="10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рада та її виконавчий комітет</a:t>
                      </a:r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2018-2019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 від 28.01.2022</a:t>
                      </a:r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від </a:t>
                      </a:r>
                      <a:r>
                        <a:rPr lang="uk-UA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08.04.2022</a:t>
                      </a:r>
                      <a:endParaRPr lang="uk-UA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 культури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№8 від 04.08.2020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№8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21.09.2020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соціальної політики </a:t>
                      </a:r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(утворено в 2015р.)</a:t>
                      </a:r>
                      <a:endParaRPr lang="ru-RU" sz="1000" b="1" i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2013-2018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№11 від 29.10.2021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№18 від 22.12.2021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адміністративних послуг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№16 від 29.11.2018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№11 від 21.06.2019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правової політики та якості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2015-2017</a:t>
                      </a:r>
                      <a:endParaRPr lang="uk-UA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 АВ №8 від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04.09.2020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ЕПК ДАВО №8 від 21.09.2020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кадрової політики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№6 від 28.05.2021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№11 від 30.06.2021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інформаційних технологій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2015-2017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АВ №4 від 13.03.2020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 5 від 11.06.2020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капітального будівництва 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№4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27.04.2021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№11 від 30.06.2021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Відділ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молодіжної політики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2014-2017</a:t>
                      </a:r>
                      <a:endParaRPr lang="uk-UA" sz="1000" b="1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№5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від 30.05.2020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№8 від 21.09.2020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 по фізичній культурі та спорту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від 19.04.2019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30.08.2019</a:t>
                      </a:r>
                      <a:endParaRPr lang="uk-UA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Відділ по розвитку ОСББ (утворено у 2016р.)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uk-UA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№8 від 04.09.2020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№8 від 21.09.2020</a:t>
                      </a:r>
                      <a:endParaRPr lang="uk-UA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фінансів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2011-2017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від 03.12.2021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№18 від 22.12.2021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охорони здоров’я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№11 від 30.10.2020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№13 від 27.11.2020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0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у справах дітей</a:t>
                      </a:r>
                      <a:endParaRPr lang="uk-UA" sz="10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2015-2017</a:t>
                      </a:r>
                      <a:endParaRPr lang="uk-UA" sz="1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ru-RU" sz="10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25.02.2022</a:t>
                      </a:r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№3 від </a:t>
                      </a:r>
                      <a:r>
                        <a:rPr lang="uk-UA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17.06.2022</a:t>
                      </a:r>
                      <a:endParaRPr lang="uk-UA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освіти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№10 від 28.09.2021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  <a:endParaRPr lang="uk-UA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у справах ЗМІ та зв’язків з громадськістю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2007-2012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 АВ №12 від 30.08.2018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4737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архітектурно-будівельного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контролю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(утворено у 2016р.)</a:t>
                      </a:r>
                      <a:endParaRPr lang="ru-RU" sz="1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uk-UA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03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маркетингу міста та туризму </a:t>
                      </a:r>
                      <a:r>
                        <a:rPr lang="ru-RU" sz="1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(утворено в 2019р.)</a:t>
                      </a:r>
                      <a:endParaRPr lang="ru-RU" sz="1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noProof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0" noProof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000" b="0" kern="1200" dirty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uk-UA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857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комунальних ресурсів  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(в стадії ліквідації)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29896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244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-1"/>
            <a:ext cx="9144000" cy="80496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</a:t>
            </a: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ауково-технічного опрацювання документів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установ міста  списку №1 – джерел </a:t>
            </a:r>
            <a:r>
              <a:rPr lang="uk-UA" sz="20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формування НАФ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378060"/>
              </p:ext>
            </p:extLst>
          </p:nvPr>
        </p:nvGraphicFramePr>
        <p:xfrm>
          <a:off x="0" y="804961"/>
          <a:ext cx="9143999" cy="6053038"/>
        </p:xfrm>
        <a:graphic>
          <a:graphicData uri="http://schemas.openxmlformats.org/drawingml/2006/table">
            <a:tbl>
              <a:tblPr/>
              <a:tblGrid>
                <a:gridCol w="480393"/>
                <a:gridCol w="4883999"/>
                <a:gridCol w="1281049"/>
                <a:gridCol w="2498558"/>
              </a:tblGrid>
              <a:tr h="670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Установи</a:t>
                      </a:r>
                      <a:r>
                        <a:rPr lang="uk-UA" sz="1200" b="1" baseline="0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та організації міста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Здійснено НТО докум.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 за роки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Погоджено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C00000"/>
                          </a:solidFill>
                          <a:latin typeface="Times New Roman"/>
                        </a:rPr>
                        <a:t>ЕПК ДАВО</a:t>
                      </a:r>
                      <a:endParaRPr lang="ru-RU" sz="1200" dirty="0"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КП «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Комбінат комунальних підприємств Вінницької міської ради»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№15 від 27.10.2021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№11 від 30.06.2021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№2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ВМР»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№2 від 25.02.2021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572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«НВК: загальноосвітня школа І-ІІІ ступенів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№13 ВМР»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№15 від 27.10.2021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державної казначейської служби України 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м. Вінниці Вінницької області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від 16.03.2020 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«Архітектурно-будівельний сервіс»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№4 від 05.06.2020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Вінницьке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відділення Вінницької ОДПІ ГУ ДФС у Вінницькій області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2016-2017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ДАВО №13 від 27.11.2020</a:t>
                      </a:r>
                      <a:endParaRPr lang="uk-UA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№13 від 30.08.2019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 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Інформаційно-телевізійне агентство  «Віта»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На ЕПК ДАВО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 ім. Ліля Ратушної</a:t>
                      </a:r>
                      <a:endParaRPr lang="ru-RU" sz="11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2017-2019</a:t>
                      </a:r>
                      <a:endParaRPr lang="ru-RU" sz="11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від </a:t>
                      </a:r>
                      <a:r>
                        <a:rPr lang="uk-UA" sz="11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08.04.2022 </a:t>
                      </a:r>
                      <a:endParaRPr lang="uk-UA" sz="11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транспортний коледж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2011-2015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ЕПК ДАВО №11 від 21.06.2019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ТОВ «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Редакція газети «Вінницька газета»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ВМР №1 від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18.01.2019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№15 від 10.10.2019 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312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«Зоря»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ЕПК ДАВО №3 від 04.03.2019 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44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«Навчально-виховний комплекс: загальноосвітня школа І-ІІІ ступенів – гімназія №6 ВМР»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(список №1 з 2018р.)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КЗ «Вінницький фізико-математичний ліцей №17»</a:t>
                      </a: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(список №1 з 2018р.)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61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«Міський методичний кабінет» (список №1 з 2018р.)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(ліквідація)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«Центр професійного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розвитку педагогічних працівників ВМР»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461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зайнятості (утворено у 2018р.)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1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5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33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 громадян </a:t>
            </a:r>
            <a:r>
              <a:rPr lang="uk-UA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 році.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91530436"/>
              </p:ext>
            </p:extLst>
          </p:nvPr>
        </p:nvGraphicFramePr>
        <p:xfrm>
          <a:off x="478129" y="1667334"/>
          <a:ext cx="4533654" cy="3993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51094" y="1013226"/>
            <a:ext cx="19877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89471" y="1836447"/>
            <a:ext cx="389185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термінами: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 2022 році надійшло на</a:t>
            </a:r>
            <a:r>
              <a:rPr lang="uk-UA" sz="1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212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звернень більше, ніж у минулому році. 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 термін до 15 діб виконано –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5803 (98%)</a:t>
            </a:r>
          </a:p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результатами розгляду:</a:t>
            </a:r>
          </a:p>
          <a:p>
            <a:pPr algn="just"/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2021р.              2022р.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Позитивно – 4111 (72%)       - 4654 (78,6%)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Роз'яснено – 1309 (23%)        - 1017 (17,2%)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Відмовлено–    42 (0,7%)        -     51 (0,8%)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За належн.–    96 (1,7%)        -     88 (1,5%)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На розгляді –   152 (2,6%)      -   112 (1,9%)</a:t>
            </a:r>
            <a:endParaRPr lang="uk-UA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5" name="Прямокутник із двома округленими протилежними кутами 4"/>
          <p:cNvSpPr/>
          <p:nvPr/>
        </p:nvSpPr>
        <p:spPr>
          <a:xfrm>
            <a:off x="323528" y="5517232"/>
            <a:ext cx="8208911" cy="914400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2022 році УПФ України у Вінницькій області надіслало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523 повідомлення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здійснення зустрічних перевірок довідок про заробітну плату, виданих громадянам Архівним відділом. За згодою громадян,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здійснено 270 перевірок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 що укладено відповідні Акти.</a:t>
            </a: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31814"/>
            <a:ext cx="7315176" cy="48140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у 2022 році</a:t>
            </a:r>
            <a:endParaRPr lang="ru-RU" sz="24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18800804"/>
              </p:ext>
            </p:extLst>
          </p:nvPr>
        </p:nvGraphicFramePr>
        <p:xfrm>
          <a:off x="971600" y="1484784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25708" y="735300"/>
            <a:ext cx="2714644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23520" y="1546563"/>
            <a:ext cx="4320480" cy="28931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2022 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993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запити,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що на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більше, ніж у 2021 році.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Опрацьовано: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15 діб – 586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(59%);</a:t>
            </a:r>
          </a:p>
          <a:p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30 діб – 407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(41%).</a:t>
            </a:r>
          </a:p>
          <a:p>
            <a:endParaRPr lang="uk-UA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результатами розгляду: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2021 р.                    2022р.</a:t>
            </a:r>
          </a:p>
          <a:p>
            <a:pPr algn="just"/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Позитивно –  688 (74%)        - 735 (74%)</a:t>
            </a:r>
          </a:p>
          <a:p>
            <a:pPr algn="just"/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Роз'яснено –  181(19,5%)       - 187 (19%)</a:t>
            </a:r>
          </a:p>
          <a:p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Відмовлено –  13  (1,4%)        - 31 (3%)</a:t>
            </a:r>
          </a:p>
          <a:p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  За належн.  – 48  (5,1%)        - 40 (4%)</a:t>
            </a: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1115616" y="5127814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Загальна кількість звернень громадян та запитів юридичних осіб, опрацьованих у 2022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році складає –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6915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запитів, що на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 більше,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ніж у 2021 році. </a:t>
            </a:r>
            <a:r>
              <a:rPr lang="uk-U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 2021 р.- 6640).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5435</TotalTime>
  <Words>1659</Words>
  <Application>Microsoft Office PowerPoint</Application>
  <PresentationFormat>Екран (4:3)</PresentationFormat>
  <Paragraphs>407</Paragraphs>
  <Slides>11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7_Тема1</vt:lpstr>
      <vt:lpstr>   Про роботу Архівного відділу          міської ради у 2022 році  загальна площа архіву                 - 514,3 м2  площа архівосховищ  відділу                  - 371,4 м2.  - протяжність стелажного покриття              - 2052,4пог. м.  </vt:lpstr>
      <vt:lpstr>        Основні напрямки діяльності відділу</vt:lpstr>
      <vt:lpstr>    Станом на 01.01.2023 року в архівному відділі      зареєстровано 1375 фонди, що налічують: </vt:lpstr>
      <vt:lpstr>Динаміка зростання кількості фондів і  одиниць зберігання  в Архівному відділі</vt:lpstr>
      <vt:lpstr>             Результати роботи експертної комісії                          Архівного відділу у  2022р. </vt:lpstr>
      <vt:lpstr>Стан науково-технічного опрацювання документів   у виконавчих органах міської ради   (список №1 – джерел формування  НАФ України) станом на 01.01.2023</vt:lpstr>
      <vt:lpstr>                Стан науково-технічного опрацювання документів                      установ міста  списку №1 – джерел формування НАФ</vt:lpstr>
      <vt:lpstr>Запити  громадян у 2022 році.</vt:lpstr>
      <vt:lpstr>Запити юридичних осіб    у 2022 році</vt:lpstr>
      <vt:lpstr> Переведення в електронний вигляд документів фонду  №1 – «Вінницька міська рада та її виконавчий комітет»  за  2008 - 2009р. </vt:lpstr>
      <vt:lpstr>Презентація PowerPoint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Аладіна Тетяна Михайлівна</cp:lastModifiedBy>
  <cp:revision>444</cp:revision>
  <cp:lastPrinted>2022-12-19T09:53:20Z</cp:lastPrinted>
  <dcterms:created xsi:type="dcterms:W3CDTF">2015-01-21T10:16:45Z</dcterms:created>
  <dcterms:modified xsi:type="dcterms:W3CDTF">2023-02-14T09:53:30Z</dcterms:modified>
</cp:coreProperties>
</file>